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6" r:id="rId14"/>
    <p:sldId id="277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12192000" cy="6858000"/>
  <p:notesSz cx="7772400" cy="100584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Afbeelding 36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8" name="Afbeelding 37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Afbeelding 75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7" name="Afbeelding 76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nl-NL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Klik om stijl te bewerken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7/2/18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3475C05-D268-4A38-A652-BD2967F59E51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Klik om stijl te bewerken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NL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LevelTekststijl van het model bewerken</a:t>
            </a: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NL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Tweede niveau</a:t>
            </a:r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NL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Derde niveau</a:t>
            </a:r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NL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Vierde niveau</a:t>
            </a:r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NL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Vijfde niveau</a:t>
            </a:r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7/2/18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5681042D-A078-4DCC-886E-8D7D8582827C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t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Afbeelding 6"/>
          <p:cNvPicPr/>
          <p:nvPr/>
        </p:nvPicPr>
        <p:blipFill>
          <a:blip r:embed="rId2"/>
          <a:stretch/>
        </p:blipFill>
        <p:spPr>
          <a:xfrm>
            <a:off x="-28800" y="0"/>
            <a:ext cx="12220200" cy="763236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Weinig waarnemingen, vast patroon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1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52" name="Afbeelding 151"/>
          <p:cNvPicPr/>
          <p:nvPr/>
        </p:nvPicPr>
        <p:blipFill>
          <a:blip r:embed="rId2"/>
          <a:stretch/>
        </p:blipFill>
        <p:spPr>
          <a:xfrm>
            <a:off x="0" y="2469240"/>
            <a:ext cx="5851800" cy="4388760"/>
          </a:xfrm>
          <a:prstGeom prst="rect">
            <a:avLst/>
          </a:prstGeom>
          <a:ln>
            <a:noFill/>
          </a:ln>
        </p:spPr>
      </p:pic>
      <p:pic>
        <p:nvPicPr>
          <p:cNvPr id="153" name="Afbeelding 152"/>
          <p:cNvPicPr/>
          <p:nvPr/>
        </p:nvPicPr>
        <p:blipFill>
          <a:blip r:embed="rId3"/>
          <a:stretch/>
        </p:blipFill>
        <p:spPr>
          <a:xfrm>
            <a:off x="6340320" y="2469240"/>
            <a:ext cx="585180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Lastig classificeerbaar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9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60" name="Afbeelding 159"/>
          <p:cNvPicPr/>
          <p:nvPr/>
        </p:nvPicPr>
        <p:blipFill>
          <a:blip r:embed="rId2"/>
          <a:stretch/>
        </p:blipFill>
        <p:spPr>
          <a:xfrm>
            <a:off x="6340320" y="2469240"/>
            <a:ext cx="585180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Afbeelding 6"/>
          <p:cNvPicPr/>
          <p:nvPr/>
        </p:nvPicPr>
        <p:blipFill>
          <a:blip r:embed="rId2"/>
          <a:stretch/>
        </p:blipFill>
        <p:spPr>
          <a:xfrm>
            <a:off x="8013240" y="1281600"/>
            <a:ext cx="3305520" cy="2360880"/>
          </a:xfrm>
          <a:prstGeom prst="rect">
            <a:avLst/>
          </a:prstGeom>
          <a:ln>
            <a:noFill/>
          </a:ln>
        </p:spPr>
      </p:pic>
      <p:pic>
        <p:nvPicPr>
          <p:cNvPr id="240" name="Afbeelding 7"/>
          <p:cNvPicPr/>
          <p:nvPr/>
        </p:nvPicPr>
        <p:blipFill>
          <a:blip r:embed="rId3"/>
          <a:stretch/>
        </p:blipFill>
        <p:spPr>
          <a:xfrm>
            <a:off x="8013240" y="3746160"/>
            <a:ext cx="3305520" cy="2360880"/>
          </a:xfrm>
          <a:prstGeom prst="rect">
            <a:avLst/>
          </a:prstGeom>
          <a:ln>
            <a:noFill/>
          </a:ln>
        </p:spPr>
      </p:pic>
      <p:pic>
        <p:nvPicPr>
          <p:cNvPr id="241" name="Afbeelding 8"/>
          <p:cNvPicPr/>
          <p:nvPr/>
        </p:nvPicPr>
        <p:blipFill>
          <a:blip r:embed="rId4"/>
          <a:stretch/>
        </p:blipFill>
        <p:spPr>
          <a:xfrm>
            <a:off x="1476720" y="3746160"/>
            <a:ext cx="3814560" cy="2661480"/>
          </a:xfrm>
          <a:prstGeom prst="rect">
            <a:avLst/>
          </a:prstGeom>
          <a:ln>
            <a:noFill/>
          </a:ln>
        </p:spPr>
      </p:pic>
      <p:sp>
        <p:nvSpPr>
          <p:cNvPr id="242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Routines in kaart brengen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Activiteit spitsuur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Spreiding over meetpunten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Fouriertransformatie terugkeerpatronen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Poging clusteranalyse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TextShape 4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Poging clusteranalyse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8" name="TextShape 5"/>
          <p:cNvSpPr txBox="1"/>
          <p:nvPr/>
        </p:nvSpPr>
        <p:spPr>
          <a:xfrm>
            <a:off x="838080" y="25066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nl-NL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Variatie routines te groot. </a:t>
            </a: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nl-NL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Geen duidelijk afbakening van type passanten</a:t>
            </a: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nl-NL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Tijd te kort om features verder uit de diepen</a:t>
            </a: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nl-NL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 research dus:)</a:t>
            </a:r>
          </a:p>
        </p:txBody>
      </p:sp>
      <p:pic>
        <p:nvPicPr>
          <p:cNvPr id="249" name="Afbeelding 11"/>
          <p:cNvPicPr/>
          <p:nvPr/>
        </p:nvPicPr>
        <p:blipFill>
          <a:blip r:embed="rId2"/>
          <a:stretch/>
        </p:blipFill>
        <p:spPr>
          <a:xfrm>
            <a:off x="7834680" y="3494880"/>
            <a:ext cx="4099680" cy="2928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Conclussie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6" name="TextShape 6"/>
          <p:cNvSpPr txBox="1"/>
          <p:nvPr/>
        </p:nvSpPr>
        <p:spPr>
          <a:xfrm>
            <a:off x="198000" y="2560320"/>
            <a:ext cx="11872080" cy="4023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Onderscheid tussen (recreatieve) bezoekers en andere passanten (werkenden, bewoners)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Geen duidelijk onderscheid gevonden die alle gebruikers opdeelt in deze twee groepen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In de extremen is het onderscheid duidelijk, groot grijs gebied er tussen in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Welke terugkeerpatronen zien we die kunnen duiden op bijvoorbeeld mensen die wonen of werken in de Binnenstad?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Voor een deel van de passanten zijn duidelijke patronen te zien die duiden op wonen / werken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Voor een groot deel van de passanten zijn duidelijke patronen te zien die duiden op recreatieve gebruikers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Voor een groot deel zijn de patronen lastig te classificeren</a:t>
            </a: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Unsupervised vs supervised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3" name="TextShape 6"/>
          <p:cNvSpPr txBox="1"/>
          <p:nvPr/>
        </p:nvSpPr>
        <p:spPr>
          <a:xfrm>
            <a:off x="198000" y="2560320"/>
            <a:ext cx="11872080" cy="4023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Zonder duidelijk onderscheid tussen twee groepen is het lastig om machine learning toe te passen 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 een deel van de gebruikers is gelabeled dan is supervised learning toe te passen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bijvoorbeeld: eenmalig, recreatief, bewoner / werknemer, vakantiemedewerker</a:t>
            </a: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Image recognition 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0" name="TextShape 6"/>
          <p:cNvSpPr txBox="1"/>
          <p:nvPr/>
        </p:nvSpPr>
        <p:spPr>
          <a:xfrm>
            <a:off x="198000" y="2560320"/>
            <a:ext cx="11872080" cy="4023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Inception v3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groepen: eenmalig, incidenteel, regulier, vakantiemedewerker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per groep 20 voorbeelden</a:t>
            </a: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Image recognition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7" name="TextShape 6"/>
          <p:cNvSpPr txBox="1"/>
          <p:nvPr/>
        </p:nvSpPr>
        <p:spPr>
          <a:xfrm>
            <a:off x="198000" y="2560320"/>
            <a:ext cx="11872080" cy="4023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89" name="Afbeelding 188"/>
          <p:cNvPicPr/>
          <p:nvPr/>
        </p:nvPicPr>
        <p:blipFill>
          <a:blip r:embed="rId2"/>
          <a:stretch/>
        </p:blipFill>
        <p:spPr>
          <a:xfrm>
            <a:off x="360" y="2462040"/>
            <a:ext cx="5851800" cy="4388760"/>
          </a:xfrm>
          <a:prstGeom prst="rect">
            <a:avLst/>
          </a:prstGeom>
          <a:ln>
            <a:noFill/>
          </a:ln>
        </p:spPr>
      </p:pic>
      <p:sp>
        <p:nvSpPr>
          <p:cNvPr id="190" name="TextShape 8"/>
          <p:cNvSpPr txBox="1"/>
          <p:nvPr/>
        </p:nvSpPr>
        <p:spPr>
          <a:xfrm>
            <a:off x="7223760" y="3108960"/>
            <a:ext cx="1623960" cy="23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 0.86244684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between 0.12731232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holiday 0.009794244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incidental 0.00040497325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once 4.1682535e-05</a:t>
            </a:r>
          </a:p>
          <a:p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Image recognition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6" name="TextShape 6"/>
          <p:cNvSpPr txBox="1"/>
          <p:nvPr/>
        </p:nvSpPr>
        <p:spPr>
          <a:xfrm>
            <a:off x="198000" y="2560320"/>
            <a:ext cx="11872080" cy="4023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TextShape 8"/>
          <p:cNvSpPr txBox="1"/>
          <p:nvPr/>
        </p:nvSpPr>
        <p:spPr>
          <a:xfrm>
            <a:off x="7223760" y="3108960"/>
            <a:ext cx="1623960" cy="23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incidental 0.9879429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holiday 0.006636714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once 0.0039529866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between 0.0011689693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 0.00029848912</a:t>
            </a:r>
          </a:p>
        </p:txBody>
      </p:sp>
      <p:pic>
        <p:nvPicPr>
          <p:cNvPr id="199" name="Afbeelding 198"/>
          <p:cNvPicPr/>
          <p:nvPr/>
        </p:nvPicPr>
        <p:blipFill>
          <a:blip r:embed="rId2"/>
          <a:stretch/>
        </p:blipFill>
        <p:spPr>
          <a:xfrm>
            <a:off x="0" y="2462040"/>
            <a:ext cx="585180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Image recognition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5" name="TextShape 6"/>
          <p:cNvSpPr txBox="1"/>
          <p:nvPr/>
        </p:nvSpPr>
        <p:spPr>
          <a:xfrm>
            <a:off x="198000" y="2560320"/>
            <a:ext cx="11872080" cy="4023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TextShape 8"/>
          <p:cNvSpPr txBox="1"/>
          <p:nvPr/>
        </p:nvSpPr>
        <p:spPr>
          <a:xfrm>
            <a:off x="7223760" y="3108960"/>
            <a:ext cx="1623960" cy="23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once 0.93184984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incidental 0.06384625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between 0.0019799476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holiday 0.0019307188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 0.00039328312</a:t>
            </a:r>
          </a:p>
        </p:txBody>
      </p:sp>
      <p:pic>
        <p:nvPicPr>
          <p:cNvPr id="208" name="Afbeelding 207"/>
          <p:cNvPicPr/>
          <p:nvPr/>
        </p:nvPicPr>
        <p:blipFill>
          <a:blip r:embed="rId2"/>
          <a:stretch/>
        </p:blipFill>
        <p:spPr>
          <a:xfrm>
            <a:off x="360" y="2469240"/>
            <a:ext cx="585180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Dataset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TextShape 6"/>
          <p:cNvSpPr txBox="1"/>
          <p:nvPr/>
        </p:nvSpPr>
        <p:spPr>
          <a:xfrm>
            <a:off x="198000" y="2560320"/>
            <a:ext cx="6294240" cy="4023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Apparaten vs personen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De sensoren meten mobiele apparaten, geen personen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Gemiddeld wisselt een persoon om de zoveel jaar van mobiel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Detectie vs passage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Sensoren zijn bedoeld om passages te meten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Meten ook naburige bewoners</a:t>
            </a: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88" name="Afbeelding 87"/>
          <p:cNvPicPr/>
          <p:nvPr/>
        </p:nvPicPr>
        <p:blipFill>
          <a:blip r:embed="rId2"/>
          <a:stretch/>
        </p:blipFill>
        <p:spPr>
          <a:xfrm>
            <a:off x="6340320" y="1371600"/>
            <a:ext cx="585180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Image recognition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4" name="TextShape 6"/>
          <p:cNvSpPr txBox="1"/>
          <p:nvPr/>
        </p:nvSpPr>
        <p:spPr>
          <a:xfrm>
            <a:off x="198000" y="2560320"/>
            <a:ext cx="11872080" cy="4023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TextShape 8"/>
          <p:cNvSpPr txBox="1"/>
          <p:nvPr/>
        </p:nvSpPr>
        <p:spPr>
          <a:xfrm>
            <a:off x="7223760" y="3108960"/>
            <a:ext cx="1623960" cy="23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incidental 0.9135688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once 0.054632265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holiday 0.014076398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between 0.014001362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 0.003721056</a:t>
            </a:r>
          </a:p>
        </p:txBody>
      </p:sp>
      <p:pic>
        <p:nvPicPr>
          <p:cNvPr id="217" name="Afbeelding 216"/>
          <p:cNvPicPr/>
          <p:nvPr/>
        </p:nvPicPr>
        <p:blipFill>
          <a:blip r:embed="rId2"/>
          <a:stretch/>
        </p:blipFill>
        <p:spPr>
          <a:xfrm>
            <a:off x="0" y="2469240"/>
            <a:ext cx="585180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Image recognition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3" name="TextShape 6"/>
          <p:cNvSpPr txBox="1"/>
          <p:nvPr/>
        </p:nvSpPr>
        <p:spPr>
          <a:xfrm>
            <a:off x="198000" y="2560320"/>
            <a:ext cx="11872080" cy="4023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TextShape 8"/>
          <p:cNvSpPr txBox="1"/>
          <p:nvPr/>
        </p:nvSpPr>
        <p:spPr>
          <a:xfrm>
            <a:off x="7223760" y="3108960"/>
            <a:ext cx="1623960" cy="23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holiday 0.44549683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 0.27471495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between 0.27150056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incidental 0.007863182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once 0.00042449663</a:t>
            </a:r>
          </a:p>
        </p:txBody>
      </p:sp>
      <p:pic>
        <p:nvPicPr>
          <p:cNvPr id="226" name="Afbeelding 225"/>
          <p:cNvPicPr/>
          <p:nvPr/>
        </p:nvPicPr>
        <p:blipFill>
          <a:blip r:embed="rId2"/>
          <a:stretch/>
        </p:blipFill>
        <p:spPr>
          <a:xfrm>
            <a:off x="360" y="2462040"/>
            <a:ext cx="585180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Image recognition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2" name="TextShape 6"/>
          <p:cNvSpPr txBox="1"/>
          <p:nvPr/>
        </p:nvSpPr>
        <p:spPr>
          <a:xfrm>
            <a:off x="198000" y="2560320"/>
            <a:ext cx="11872080" cy="4023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TextShape 8"/>
          <p:cNvSpPr txBox="1"/>
          <p:nvPr/>
        </p:nvSpPr>
        <p:spPr>
          <a:xfrm>
            <a:off x="7223760" y="3108960"/>
            <a:ext cx="1623960" cy="23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holiday 0.811669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between 0.080748476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incidental 0.08008464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once 0.018068189</a:t>
            </a:r>
          </a:p>
          <a:p>
            <a:r>
              <a:rPr lang="en-US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 0.00942965</a:t>
            </a:r>
          </a:p>
        </p:txBody>
      </p:sp>
      <p:pic>
        <p:nvPicPr>
          <p:cNvPr id="235" name="Afbeelding 234"/>
          <p:cNvPicPr/>
          <p:nvPr/>
        </p:nvPicPr>
        <p:blipFill>
          <a:blip r:embed="rId2"/>
          <a:stretch/>
        </p:blipFill>
        <p:spPr>
          <a:xfrm>
            <a:off x="0" y="2462040"/>
            <a:ext cx="585180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TextShape 4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Wie bereiken de Voorstreek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4" name="TextShape 5"/>
          <p:cNvSpPr txBox="1"/>
          <p:nvPr/>
        </p:nvSpPr>
        <p:spPr>
          <a:xfrm>
            <a:off x="838080" y="25066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nl-NL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5" name="CustomShape 6"/>
          <p:cNvSpPr/>
          <p:nvPr/>
        </p:nvSpPr>
        <p:spPr>
          <a:xfrm>
            <a:off x="1085400" y="3074400"/>
            <a:ext cx="6095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Dagroutes bekeken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Langs Voorstreek, maar er niet starten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6" name="Tijdelijke aanduiding voor inhoud 7"/>
          <p:cNvPicPr/>
          <p:nvPr/>
        </p:nvPicPr>
        <p:blipFill>
          <a:blip r:embed="rId2"/>
          <a:stretch/>
        </p:blipFill>
        <p:spPr>
          <a:xfrm>
            <a:off x="6714360" y="2645280"/>
            <a:ext cx="4483440" cy="3165120"/>
          </a:xfrm>
          <a:prstGeom prst="rect">
            <a:avLst/>
          </a:prstGeom>
          <a:ln>
            <a:noFill/>
          </a:ln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58F5BCCC-66FC-D44B-835E-4AD56AA798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3" t="1046" r="21857" b="11297"/>
          <a:stretch/>
        </p:blipFill>
        <p:spPr>
          <a:xfrm>
            <a:off x="-642551" y="2157840"/>
            <a:ext cx="6263999" cy="446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1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Onderzoeksvraag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2" name="TextShape 6"/>
          <p:cNvSpPr txBox="1"/>
          <p:nvPr/>
        </p:nvSpPr>
        <p:spPr>
          <a:xfrm>
            <a:off x="198000" y="2560320"/>
            <a:ext cx="6294240" cy="4023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Welke patronen zijn er in combinatie met parkeertransacties? 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-Wat is het effect van een volle parkeergarage?</a:t>
            </a: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Dataset parkeergarages transacties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9" name="TextShape 6"/>
          <p:cNvSpPr txBox="1"/>
          <p:nvPr/>
        </p:nvSpPr>
        <p:spPr>
          <a:xfrm>
            <a:off x="914400" y="2560320"/>
            <a:ext cx="10332720" cy="4062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37.956 geen starttijd (~1%)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99.518 geen eindtijd (~3%)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555.006 geen betaaltijd (~16%)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355.064 geen betaaltijd en abonnement (~10%)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199.942 geen betaaltijd en kort parkeren (~6%)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 een negatieve parkeerduur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269 een parkeerduur van 0 seconden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11.152 kort parkeren items hebben een parkeerduur van meer dan een dag</a:t>
            </a:r>
          </a:p>
        </p:txBody>
      </p:sp>
      <p:sp>
        <p:nvSpPr>
          <p:cNvPr id="270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5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Dataset parkeergarages transacties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6" name="TextShape 6"/>
          <p:cNvSpPr txBox="1"/>
          <p:nvPr/>
        </p:nvSpPr>
        <p:spPr>
          <a:xfrm>
            <a:off x="914400" y="2560320"/>
            <a:ext cx="10332720" cy="4062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Geen betaaltijd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Abonnement houders hoeven natuurlijk niet te betalen per transactie. 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Een groot deel van de data zonder betaaltijd betreft inderdaad abonement houders.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Vreemd genoeg is er 10 keer door een abbonementhouder wel betaald bij de automaat.</a:t>
            </a: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         transaction_id  garage_id  start_parking_dt    end_parking_dt    pay_parking_dt duration  card_type_id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47350            941740         38   15-1-2016 15:34   16-1-2016 13:35   16-1-2016 13:32 22:01:00           221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352273          3095076         36    4-4-2016 09:06    4-4-2016 21:17    4-4-2016 09:09 12:11:00           221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507332           989991         38   17-5-2016 07:04   17-5-2016 15:30   17-5-2016 15:30 08:26:00           221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Dataset parkeergarages transacties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3" name="TextShape 6"/>
          <p:cNvSpPr txBox="1"/>
          <p:nvPr/>
        </p:nvSpPr>
        <p:spPr>
          <a:xfrm>
            <a:off x="914400" y="2560320"/>
            <a:ext cx="10332720" cy="4062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Bij kort parkeren zou altijd betaald moeten zijn. Dat is in 199.942 gevallen niet gebeurt volgens de data.</a:t>
            </a: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          garage_id start_parking_dt   end_parking_dt pay_parking_dt duration  card_type_id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9               36   1-1-2016 00:40              NaN            NaN      NaT           220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63              36   1-1-2016 06:07   1-1-2016 06:10            NaN 00:03:00           220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69              36   1-1-2016 10:52   1-1-2016 15:17            NaN 04:25:00           220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Dataset parkeergarages transacties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0" name="TextShape 6"/>
          <p:cNvSpPr txBox="1"/>
          <p:nvPr/>
        </p:nvSpPr>
        <p:spPr>
          <a:xfrm>
            <a:off x="914400" y="2560320"/>
            <a:ext cx="10332720" cy="4606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Items met een negatieve parkeerduur.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Alle binnen 1 uur negatief.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- 3 verschillende parkeergarages: 36, 38 en 39.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Waarvan 3 die betaald hebben.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Op twee verschillende dagen.</a:t>
            </a: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         garage_id  start_parking_dt    end_parking_dt          duration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1110207         36  30-10-2016 02:29  30-10-2016 02:19 -1 days +23:50:00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2871494         39    3-4-2018 13:56    3-4-2018 13:45 -1 days +23:49:00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2871537         39    3-4-2018 14:02    3-4-2018 13:35 -1 days +23:33:00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6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Aannames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7" name="TextShape 6"/>
          <p:cNvSpPr txBox="1"/>
          <p:nvPr/>
        </p:nvSpPr>
        <p:spPr>
          <a:xfrm>
            <a:off x="914400" y="2560320"/>
            <a:ext cx="10332720" cy="4062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- De parkeergarage dataset is geordend op start tijd, bij de missende start tijden kan als benadering het voorgaande item worden aangenomen.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- Bij missende eindtijden kan worden verondersteld dat er een maximale parkeerduur is. Vreemd genoeg zijn bij de aanname van 0 seconden parkeerduur veel parkeergarages alsnog gevuld tot boven de capaciteit.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- De parkeergarages waren leeg bij het begin en het eind van de meting. Dit is hoogst onwaarschijnlijk.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itstream Vera Sans Mono"/>
              </a:rPr>
              <a:t>- De straat parkeer items met een duur van 0 seconden kunnen worden genegeerd.</a:t>
            </a:r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Onderzoeksvraag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TextShape 6"/>
          <p:cNvSpPr txBox="1"/>
          <p:nvPr/>
        </p:nvSpPr>
        <p:spPr>
          <a:xfrm>
            <a:off x="198000" y="2560320"/>
            <a:ext cx="6294240" cy="4023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Onderscheid tussen (recreatieve) bezoekers en andere passanten (werkenden, bewoners)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welke terugkeerpatronen zien we die kunnen duiden op bijvoorbeeld mensen die wonen of werken in de Binnenstad?</a:t>
            </a: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TextShape 7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Bezetting – garage 36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4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305" name="Afbeelding 304"/>
          <p:cNvPicPr/>
          <p:nvPr/>
        </p:nvPicPr>
        <p:blipFill>
          <a:blip r:embed="rId2"/>
          <a:stretch/>
        </p:blipFill>
        <p:spPr>
          <a:xfrm>
            <a:off x="3931920" y="3776400"/>
            <a:ext cx="4114800" cy="3081600"/>
          </a:xfrm>
          <a:prstGeom prst="rect">
            <a:avLst/>
          </a:prstGeom>
          <a:ln>
            <a:noFill/>
          </a:ln>
        </p:spPr>
      </p:pic>
      <p:pic>
        <p:nvPicPr>
          <p:cNvPr id="306" name="Afbeelding 305"/>
          <p:cNvPicPr/>
          <p:nvPr/>
        </p:nvPicPr>
        <p:blipFill>
          <a:blip r:embed="rId3"/>
          <a:stretch/>
        </p:blipFill>
        <p:spPr>
          <a:xfrm>
            <a:off x="8077320" y="3776400"/>
            <a:ext cx="4114800" cy="3081600"/>
          </a:xfrm>
          <a:prstGeom prst="rect">
            <a:avLst/>
          </a:prstGeom>
          <a:ln>
            <a:noFill/>
          </a:ln>
        </p:spPr>
      </p:pic>
      <p:pic>
        <p:nvPicPr>
          <p:cNvPr id="307" name="Afbeelding 306"/>
          <p:cNvPicPr/>
          <p:nvPr/>
        </p:nvPicPr>
        <p:blipFill>
          <a:blip r:embed="rId4"/>
          <a:stretch/>
        </p:blipFill>
        <p:spPr>
          <a:xfrm>
            <a:off x="0" y="3767400"/>
            <a:ext cx="4114800" cy="309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Bezetting – garage 37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3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314" name="Afbeelding 313"/>
          <p:cNvPicPr/>
          <p:nvPr/>
        </p:nvPicPr>
        <p:blipFill>
          <a:blip r:embed="rId2"/>
          <a:stretch/>
        </p:blipFill>
        <p:spPr>
          <a:xfrm>
            <a:off x="0" y="3776400"/>
            <a:ext cx="4114800" cy="3081600"/>
          </a:xfrm>
          <a:prstGeom prst="rect">
            <a:avLst/>
          </a:prstGeom>
          <a:ln>
            <a:noFill/>
          </a:ln>
        </p:spPr>
      </p:pic>
      <p:pic>
        <p:nvPicPr>
          <p:cNvPr id="315" name="Afbeelding 314"/>
          <p:cNvPicPr/>
          <p:nvPr/>
        </p:nvPicPr>
        <p:blipFill>
          <a:blip r:embed="rId3"/>
          <a:stretch/>
        </p:blipFill>
        <p:spPr>
          <a:xfrm>
            <a:off x="3962520" y="3776400"/>
            <a:ext cx="4114800" cy="3081600"/>
          </a:xfrm>
          <a:prstGeom prst="rect">
            <a:avLst/>
          </a:prstGeom>
          <a:ln>
            <a:noFill/>
          </a:ln>
        </p:spPr>
      </p:pic>
      <p:pic>
        <p:nvPicPr>
          <p:cNvPr id="316" name="Afbeelding 315"/>
          <p:cNvPicPr/>
          <p:nvPr/>
        </p:nvPicPr>
        <p:blipFill>
          <a:blip r:embed="rId4"/>
          <a:stretch/>
        </p:blipFill>
        <p:spPr>
          <a:xfrm>
            <a:off x="8077320" y="3776400"/>
            <a:ext cx="4114800" cy="308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1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Bezetting – garage 38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2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323" name="Afbeelding 322"/>
          <p:cNvPicPr/>
          <p:nvPr/>
        </p:nvPicPr>
        <p:blipFill>
          <a:blip r:embed="rId2"/>
          <a:stretch/>
        </p:blipFill>
        <p:spPr>
          <a:xfrm>
            <a:off x="360" y="3776400"/>
            <a:ext cx="4114800" cy="3081600"/>
          </a:xfrm>
          <a:prstGeom prst="rect">
            <a:avLst/>
          </a:prstGeom>
          <a:ln>
            <a:noFill/>
          </a:ln>
        </p:spPr>
      </p:pic>
      <p:pic>
        <p:nvPicPr>
          <p:cNvPr id="324" name="Afbeelding 323"/>
          <p:cNvPicPr/>
          <p:nvPr/>
        </p:nvPicPr>
        <p:blipFill>
          <a:blip r:embed="rId3"/>
          <a:stretch/>
        </p:blipFill>
        <p:spPr>
          <a:xfrm>
            <a:off x="3962520" y="3776400"/>
            <a:ext cx="4114800" cy="3081600"/>
          </a:xfrm>
          <a:prstGeom prst="rect">
            <a:avLst/>
          </a:prstGeom>
          <a:ln>
            <a:noFill/>
          </a:ln>
        </p:spPr>
      </p:pic>
      <p:pic>
        <p:nvPicPr>
          <p:cNvPr id="325" name="Afbeelding 324"/>
          <p:cNvPicPr/>
          <p:nvPr/>
        </p:nvPicPr>
        <p:blipFill>
          <a:blip r:embed="rId4"/>
          <a:stretch/>
        </p:blipFill>
        <p:spPr>
          <a:xfrm>
            <a:off x="8077320" y="3776400"/>
            <a:ext cx="4114800" cy="308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Bezetting – garage 39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1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332" name="Afbeelding 331"/>
          <p:cNvPicPr/>
          <p:nvPr/>
        </p:nvPicPr>
        <p:blipFill>
          <a:blip r:embed="rId2"/>
          <a:stretch/>
        </p:blipFill>
        <p:spPr>
          <a:xfrm>
            <a:off x="0" y="3776400"/>
            <a:ext cx="4114800" cy="3081600"/>
          </a:xfrm>
          <a:prstGeom prst="rect">
            <a:avLst/>
          </a:prstGeom>
          <a:ln>
            <a:noFill/>
          </a:ln>
        </p:spPr>
      </p:pic>
      <p:pic>
        <p:nvPicPr>
          <p:cNvPr id="333" name="Afbeelding 332"/>
          <p:cNvPicPr/>
          <p:nvPr/>
        </p:nvPicPr>
        <p:blipFill>
          <a:blip r:embed="rId3"/>
          <a:stretch/>
        </p:blipFill>
        <p:spPr>
          <a:xfrm>
            <a:off x="3962520" y="3776400"/>
            <a:ext cx="4114800" cy="3081600"/>
          </a:xfrm>
          <a:prstGeom prst="rect">
            <a:avLst/>
          </a:prstGeom>
          <a:ln>
            <a:noFill/>
          </a:ln>
        </p:spPr>
      </p:pic>
      <p:pic>
        <p:nvPicPr>
          <p:cNvPr id="334" name="Afbeelding 333"/>
          <p:cNvPicPr/>
          <p:nvPr/>
        </p:nvPicPr>
        <p:blipFill>
          <a:blip r:embed="rId4"/>
          <a:stretch/>
        </p:blipFill>
        <p:spPr>
          <a:xfrm>
            <a:off x="8077320" y="3776400"/>
            <a:ext cx="4114800" cy="308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9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Bezetting – garage 40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0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341" name="Afbeelding 340"/>
          <p:cNvPicPr/>
          <p:nvPr/>
        </p:nvPicPr>
        <p:blipFill>
          <a:blip r:embed="rId2"/>
          <a:stretch/>
        </p:blipFill>
        <p:spPr>
          <a:xfrm>
            <a:off x="0" y="3776400"/>
            <a:ext cx="4114800" cy="3081600"/>
          </a:xfrm>
          <a:prstGeom prst="rect">
            <a:avLst/>
          </a:prstGeom>
          <a:ln>
            <a:noFill/>
          </a:ln>
        </p:spPr>
      </p:pic>
      <p:pic>
        <p:nvPicPr>
          <p:cNvPr id="342" name="Afbeelding 341"/>
          <p:cNvPicPr/>
          <p:nvPr/>
        </p:nvPicPr>
        <p:blipFill>
          <a:blip r:embed="rId3"/>
          <a:stretch/>
        </p:blipFill>
        <p:spPr>
          <a:xfrm>
            <a:off x="3931920" y="3776400"/>
            <a:ext cx="4114800" cy="3081600"/>
          </a:xfrm>
          <a:prstGeom prst="rect">
            <a:avLst/>
          </a:prstGeom>
          <a:ln>
            <a:noFill/>
          </a:ln>
        </p:spPr>
      </p:pic>
      <p:pic>
        <p:nvPicPr>
          <p:cNvPr id="343" name="Afbeelding 342"/>
          <p:cNvPicPr/>
          <p:nvPr/>
        </p:nvPicPr>
        <p:blipFill>
          <a:blip r:embed="rId4"/>
          <a:stretch/>
        </p:blipFill>
        <p:spPr>
          <a:xfrm>
            <a:off x="8077320" y="3776400"/>
            <a:ext cx="4114800" cy="308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Bezetting – min max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9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350" name="Afbeelding 349"/>
          <p:cNvPicPr/>
          <p:nvPr/>
        </p:nvPicPr>
        <p:blipFill>
          <a:blip r:embed="rId2"/>
          <a:stretch/>
        </p:blipFill>
        <p:spPr>
          <a:xfrm>
            <a:off x="1554480" y="2286000"/>
            <a:ext cx="9144000" cy="457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Bezetting – min max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6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357" name="Afbeelding 356"/>
          <p:cNvPicPr/>
          <p:nvPr/>
        </p:nvPicPr>
        <p:blipFill>
          <a:blip r:embed="rId2"/>
          <a:stretch/>
        </p:blipFill>
        <p:spPr>
          <a:xfrm>
            <a:off x="1548360" y="2286000"/>
            <a:ext cx="9144000" cy="457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Bezetting – flux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3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364" name="Afbeelding 363"/>
          <p:cNvPicPr/>
          <p:nvPr/>
        </p:nvPicPr>
        <p:blipFill>
          <a:blip r:embed="rId2"/>
          <a:stretch/>
        </p:blipFill>
        <p:spPr>
          <a:xfrm>
            <a:off x="3048120" y="2286000"/>
            <a:ext cx="9144000" cy="457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Bezetting – flux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0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371" name="Afbeelding 370"/>
          <p:cNvPicPr/>
          <p:nvPr/>
        </p:nvPicPr>
        <p:blipFill>
          <a:blip r:embed="rId2"/>
          <a:stretch/>
        </p:blipFill>
        <p:spPr>
          <a:xfrm>
            <a:off x="3048120" y="2286000"/>
            <a:ext cx="9144000" cy="457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Bezetting – flux 2016-01-02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7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378" name="Afbeelding 377"/>
          <p:cNvPicPr/>
          <p:nvPr/>
        </p:nvPicPr>
        <p:blipFill>
          <a:blip r:embed="rId2"/>
          <a:stretch/>
        </p:blipFill>
        <p:spPr>
          <a:xfrm>
            <a:off x="1645920" y="2286000"/>
            <a:ext cx="9144000" cy="457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Frequentie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TextShape 7"/>
          <p:cNvSpPr txBox="1"/>
          <p:nvPr/>
        </p:nvSpPr>
        <p:spPr>
          <a:xfrm>
            <a:off x="338040" y="2781360"/>
            <a:ext cx="6519960" cy="3802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de dataset vinden we 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veel incidentele bezoekers die over een paar jaar slechts enkele malen zijn gedetecteerd: recreatief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weinig bezoekers die heel veel zijn gedetecteerd: regulier (bewoners / werknemers)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een groot aantal personen die niet makkelijk in een van beide groepen zijn in te delen</a:t>
            </a:r>
          </a:p>
          <a:p>
            <a:endParaRPr lang="en-US" sz="16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Afbeelding 102"/>
          <p:cNvPicPr/>
          <p:nvPr/>
        </p:nvPicPr>
        <p:blipFill>
          <a:blip r:embed="rId2"/>
          <a:stretch/>
        </p:blipFill>
        <p:spPr>
          <a:xfrm>
            <a:off x="8046720" y="1300680"/>
            <a:ext cx="2743200" cy="2743200"/>
          </a:xfrm>
          <a:prstGeom prst="rect">
            <a:avLst/>
          </a:prstGeom>
          <a:ln>
            <a:noFill/>
          </a:ln>
        </p:spPr>
      </p:pic>
      <p:pic>
        <p:nvPicPr>
          <p:cNvPr id="104" name="Afbeelding 103"/>
          <p:cNvPicPr/>
          <p:nvPr/>
        </p:nvPicPr>
        <p:blipFill>
          <a:blip r:embed="rId3"/>
          <a:stretch/>
        </p:blipFill>
        <p:spPr>
          <a:xfrm>
            <a:off x="8046720" y="4043880"/>
            <a:ext cx="2743200" cy="2743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Bezetting – flux 2016-01-16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4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385" name="Afbeelding 384"/>
          <p:cNvPicPr/>
          <p:nvPr/>
        </p:nvPicPr>
        <p:blipFill>
          <a:blip r:embed="rId2"/>
          <a:stretch/>
        </p:blipFill>
        <p:spPr>
          <a:xfrm>
            <a:off x="1280160" y="2286000"/>
            <a:ext cx="9144000" cy="457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Afwijking vast patronen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TextShape 7"/>
          <p:cNvSpPr txBox="1"/>
          <p:nvPr/>
        </p:nvSpPr>
        <p:spPr>
          <a:xfrm>
            <a:off x="338040" y="2781360"/>
            <a:ext cx="6519960" cy="3802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Van regeliere bezoekers is te verwachten dat zij een vast wekelijks patroon hebben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Verband tussen aantal detecties en regelmaat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Reguliere passanten hebben meer regelmaat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Recreatieve passanten hebben minder regelmaat</a:t>
            </a:r>
          </a:p>
          <a:p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</a:t>
            </a:r>
          </a:p>
        </p:txBody>
      </p:sp>
      <p:pic>
        <p:nvPicPr>
          <p:cNvPr id="112" name="Afbeelding 111"/>
          <p:cNvPicPr/>
          <p:nvPr/>
        </p:nvPicPr>
        <p:blipFill>
          <a:blip r:embed="rId2"/>
          <a:stretch/>
        </p:blipFill>
        <p:spPr>
          <a:xfrm>
            <a:off x="7955280" y="1371600"/>
            <a:ext cx="3657600" cy="2743200"/>
          </a:xfrm>
          <a:prstGeom prst="rect">
            <a:avLst/>
          </a:prstGeom>
          <a:ln>
            <a:noFill/>
          </a:ln>
        </p:spPr>
      </p:pic>
      <p:pic>
        <p:nvPicPr>
          <p:cNvPr id="113" name="Afbeelding 112"/>
          <p:cNvPicPr/>
          <p:nvPr/>
        </p:nvPicPr>
        <p:blipFill>
          <a:blip r:embed="rId3"/>
          <a:stretch/>
        </p:blipFill>
        <p:spPr>
          <a:xfrm>
            <a:off x="7955280" y="4114800"/>
            <a:ext cx="3657600" cy="2743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Recreatieve passanten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9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20" name="Afbeelding 119"/>
          <p:cNvPicPr/>
          <p:nvPr/>
        </p:nvPicPr>
        <p:blipFill>
          <a:blip r:embed="rId2"/>
          <a:stretch/>
        </p:blipFill>
        <p:spPr>
          <a:xfrm>
            <a:off x="-9360" y="2469240"/>
            <a:ext cx="5851800" cy="4388760"/>
          </a:xfrm>
          <a:prstGeom prst="rect">
            <a:avLst/>
          </a:prstGeom>
          <a:ln>
            <a:noFill/>
          </a:ln>
        </p:spPr>
      </p:pic>
      <p:pic>
        <p:nvPicPr>
          <p:cNvPr id="121" name="Afbeelding 120"/>
          <p:cNvPicPr/>
          <p:nvPr/>
        </p:nvPicPr>
        <p:blipFill>
          <a:blip r:embed="rId3"/>
          <a:stretch/>
        </p:blipFill>
        <p:spPr>
          <a:xfrm>
            <a:off x="6340320" y="2469240"/>
            <a:ext cx="585180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Bewoners / werknemers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28" name="Afbeelding 127"/>
          <p:cNvPicPr/>
          <p:nvPr/>
        </p:nvPicPr>
        <p:blipFill>
          <a:blip r:embed="rId2"/>
          <a:stretch/>
        </p:blipFill>
        <p:spPr>
          <a:xfrm>
            <a:off x="360" y="2462040"/>
            <a:ext cx="5851800" cy="4388760"/>
          </a:xfrm>
          <a:prstGeom prst="rect">
            <a:avLst/>
          </a:prstGeom>
          <a:ln>
            <a:noFill/>
          </a:ln>
        </p:spPr>
      </p:pic>
      <p:pic>
        <p:nvPicPr>
          <p:cNvPr id="129" name="Afbeelding 128"/>
          <p:cNvPicPr/>
          <p:nvPr/>
        </p:nvPicPr>
        <p:blipFill>
          <a:blip r:embed="rId3"/>
          <a:stretch/>
        </p:blipFill>
        <p:spPr>
          <a:xfrm>
            <a:off x="6340320" y="2469240"/>
            <a:ext cx="585180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Lastig classificeerbaar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36" name="Afbeelding 135"/>
          <p:cNvPicPr/>
          <p:nvPr/>
        </p:nvPicPr>
        <p:blipFill>
          <a:blip r:embed="rId2"/>
          <a:stretch/>
        </p:blipFill>
        <p:spPr>
          <a:xfrm>
            <a:off x="360" y="2462040"/>
            <a:ext cx="5851800" cy="4388760"/>
          </a:xfrm>
          <a:prstGeom prst="rect">
            <a:avLst/>
          </a:prstGeom>
          <a:ln>
            <a:noFill/>
          </a:ln>
        </p:spPr>
      </p:pic>
      <p:pic>
        <p:nvPicPr>
          <p:cNvPr id="137" name="Afbeelding 136"/>
          <p:cNvPicPr/>
          <p:nvPr/>
        </p:nvPicPr>
        <p:blipFill>
          <a:blip r:embed="rId3"/>
          <a:stretch/>
        </p:blipFill>
        <p:spPr>
          <a:xfrm>
            <a:off x="6340320" y="2469240"/>
            <a:ext cx="585180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0" y="0"/>
            <a:ext cx="12191760" cy="128124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2"/>
          <p:cNvSpPr/>
          <p:nvPr/>
        </p:nvSpPr>
        <p:spPr>
          <a:xfrm>
            <a:off x="3895200" y="154440"/>
            <a:ext cx="80391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4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Wifi punten in Leeuwarden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2826360" y="881280"/>
            <a:ext cx="9108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000" b="0" strike="noStrike" spc="-1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Kennisnetwerk Data Science (groep 5)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1476720" y="2462040"/>
            <a:ext cx="60955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TextShape 5"/>
          <p:cNvSpPr txBox="1"/>
          <p:nvPr/>
        </p:nvSpPr>
        <p:spPr>
          <a:xfrm>
            <a:off x="838080" y="1300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nl-NL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Vakantie medewerkers?</a:t>
            </a:r>
            <a:endParaRPr lang="nl-NL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3" name="TextShape 6"/>
          <p:cNvSpPr txBox="1"/>
          <p:nvPr/>
        </p:nvSpPr>
        <p:spPr>
          <a:xfrm>
            <a:off x="8830800" y="2769840"/>
            <a:ext cx="180720" cy="232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44" name="Afbeelding 143"/>
          <p:cNvPicPr/>
          <p:nvPr/>
        </p:nvPicPr>
        <p:blipFill>
          <a:blip r:embed="rId2"/>
          <a:stretch/>
        </p:blipFill>
        <p:spPr>
          <a:xfrm>
            <a:off x="0" y="2462040"/>
            <a:ext cx="5851800" cy="4388760"/>
          </a:xfrm>
          <a:prstGeom prst="rect">
            <a:avLst/>
          </a:prstGeom>
          <a:ln>
            <a:noFill/>
          </a:ln>
        </p:spPr>
      </p:pic>
      <p:pic>
        <p:nvPicPr>
          <p:cNvPr id="145" name="Afbeelding 144"/>
          <p:cNvPicPr/>
          <p:nvPr/>
        </p:nvPicPr>
        <p:blipFill>
          <a:blip r:embed="rId3"/>
          <a:stretch/>
        </p:blipFill>
        <p:spPr>
          <a:xfrm>
            <a:off x="6340320" y="2462040"/>
            <a:ext cx="585180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Words>1399</Words>
  <Application>Microsoft Macintosh PowerPoint</Application>
  <PresentationFormat>Breedbeeld</PresentationFormat>
  <Paragraphs>225</Paragraphs>
  <Slides>40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40</vt:i4>
      </vt:variant>
    </vt:vector>
  </HeadingPairs>
  <TitlesOfParts>
    <vt:vector size="50" baseType="lpstr">
      <vt:lpstr>Arial</vt:lpstr>
      <vt:lpstr>Bitstream Vera Sans Mono</vt:lpstr>
      <vt:lpstr>Calibri</vt:lpstr>
      <vt:lpstr>Calibri Light</vt:lpstr>
      <vt:lpstr>DejaVu Sans</vt:lpstr>
      <vt:lpstr>Symbol</vt:lpstr>
      <vt:lpstr>Times New Roman</vt:lpstr>
      <vt:lpstr>Wingdings</vt:lpstr>
      <vt:lpstr>Office Theme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Bert Dijkstra</dc:creator>
  <dc:description/>
  <cp:lastModifiedBy>G Wolters</cp:lastModifiedBy>
  <cp:revision>9</cp:revision>
  <dcterms:created xsi:type="dcterms:W3CDTF">2018-06-18T16:55:03Z</dcterms:created>
  <dcterms:modified xsi:type="dcterms:W3CDTF">2018-07-02T14:52:35Z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16.0014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Breedbeeld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</vt:i4>
  </property>
</Properties>
</file>